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6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5720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i="0">
                <a:solidFill>
                  <a:srgbClr val="C8D5E5"/>
                </a:solidFill>
                <a:latin typeface="Liberation Sans"/>
              </a:defRPr>
            </a:pPr>
            <a:r>
              <a:t>A MUSEUM EVENING, IN A DIFFERENT LIGHT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28232"/>
            <a:ext cx="100584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AFTER CLOSING  /  FICTIONAL CULTURAL EVENT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28232"/>
            <a:ext cx="6400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01 / 08</a:t>
            </a:r>
          </a:p>
        </p:txBody>
      </p:sp>
      <p:pic>
        <p:nvPicPr>
          <p:cNvPr id="5" name="Picture 4" descr="museum-night.jpg"/>
          <p:cNvPicPr>
            <a:picLocks noChangeAspect="1"/>
          </p:cNvPicPr>
          <p:nvPr/>
        </p:nvPicPr>
        <p:blipFill>
          <a:blip r:embed="rId2"/>
          <a:srcRect l="25863" r="25863"/>
          <a:stretch>
            <a:fillRect/>
          </a:stretch>
        </p:blipFill>
        <p:spPr>
          <a:xfrm>
            <a:off x="6309360" y="0"/>
            <a:ext cx="588233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1417320"/>
            <a:ext cx="5760720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000" i="0">
                <a:solidFill>
                  <a:srgbClr val="EFF3F8"/>
                </a:solidFill>
                <a:latin typeface="Liberation Serif"/>
              </a:defRPr>
            </a:pPr>
            <a:r>
              <a:t>After</a:t>
            </a:r>
          </a:p>
          <a:p>
            <a:pPr>
              <a:spcAft>
                <a:spcPts val="500"/>
              </a:spcAft>
              <a:defRPr sz="7000" i="0">
                <a:solidFill>
                  <a:srgbClr val="EFF3F8"/>
                </a:solidFill>
                <a:latin typeface="Liberation Serif"/>
              </a:defRPr>
            </a:pPr>
            <a:r>
              <a:t>Closing.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931920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500" i="0">
                <a:solidFill>
                  <a:srgbClr val="C8D5E5"/>
                </a:solidFill>
                <a:latin typeface="Liberation Sans"/>
              </a:defRPr>
            </a:pPr>
            <a:r>
              <a:t>Look closer. Listen differently.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681728"/>
            <a:ext cx="54864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i="0">
                <a:solidFill>
                  <a:srgbClr val="A4B6CD"/>
                </a:solidFill>
                <a:latin typeface="Liberation Sans"/>
              </a:defRPr>
            </a:pPr>
            <a:r>
              <a:t>Flashlight observation · A conservator’s talk</a:t>
            </a:r>
          </a:p>
          <a:p>
            <a:pPr>
              <a:spcAft>
                <a:spcPts val="500"/>
              </a:spcAft>
              <a:defRPr sz="1700" i="0">
                <a:solidFill>
                  <a:srgbClr val="A4B6CD"/>
                </a:solidFill>
                <a:latin typeface="Liberation Sans"/>
              </a:defRPr>
            </a:pPr>
            <a:r>
              <a:t>A sound walk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5623560"/>
            <a:ext cx="5029200" cy="10972"/>
          </a:xfrm>
          <a:prstGeom prst="rect">
            <a:avLst/>
          </a:prstGeom>
          <a:solidFill>
            <a:srgbClr val="334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585216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00" i="0">
                <a:solidFill>
                  <a:srgbClr val="C8D5E5"/>
                </a:solidFill>
                <a:latin typeface="Liberation Sans"/>
              </a:defRPr>
            </a:pPr>
            <a:r>
              <a:t>SATURDAY  /  18:00–21:00  /  UP TO 40 ADULTS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6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5720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i="0">
                <a:solidFill>
                  <a:srgbClr val="C8D5E5"/>
                </a:solidFill>
                <a:latin typeface="Liberation Sans"/>
              </a:defRPr>
            </a:pPr>
            <a:r>
              <a:t>01 / THE AUDIENCE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41832"/>
            <a:ext cx="109728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4000" i="0">
                <a:solidFill>
                  <a:srgbClr val="EFF3F8"/>
                </a:solidFill>
                <a:latin typeface="Liberation Serif"/>
              </a:defRPr>
            </a:pPr>
            <a:r>
              <a:t>Curiosity after dark.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AFTER CLOSING  /  FICTIONAL CULTURAL EVENT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02 / 08</a:t>
            </a:r>
          </a:p>
        </p:txBody>
      </p:sp>
      <p:pic>
        <p:nvPicPr>
          <p:cNvPr id="6" name="Picture 5" descr="museum-night.jpg"/>
          <p:cNvPicPr>
            <a:picLocks noChangeAspect="1"/>
          </p:cNvPicPr>
          <p:nvPr/>
        </p:nvPicPr>
        <p:blipFill>
          <a:blip r:embed="rId2"/>
          <a:srcRect l="23477" r="23477"/>
          <a:stretch>
            <a:fillRect/>
          </a:stretch>
        </p:blipFill>
        <p:spPr>
          <a:xfrm>
            <a:off x="7863840" y="2103120"/>
            <a:ext cx="3749039" cy="39776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2514600"/>
            <a:ext cx="676656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700" i="0">
                <a:solidFill>
                  <a:srgbClr val="EFF3F8"/>
                </a:solidFill>
                <a:latin typeface="Liberation Serif"/>
              </a:defRPr>
            </a:pPr>
            <a:r>
              <a:t>For adults who want</a:t>
            </a:r>
          </a:p>
          <a:p>
            <a:pPr>
              <a:spcAft>
                <a:spcPts val="500"/>
              </a:spcAft>
              <a:defRPr sz="3700" i="0">
                <a:solidFill>
                  <a:srgbClr val="EFF3F8"/>
                </a:solidFill>
                <a:latin typeface="Liberation Serif"/>
              </a:defRPr>
            </a:pPr>
            <a:r>
              <a:t>a different Saturday.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6908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100" i="0">
                <a:solidFill>
                  <a:srgbClr val="A4B6CD"/>
                </a:solidFill>
                <a:latin typeface="Liberation Sans"/>
              </a:defRPr>
            </a:pPr>
            <a:r>
              <a:t>First-time museum visitors, friends and solo guests.</a:t>
            </a:r>
          </a:p>
          <a:p>
            <a:pPr>
              <a:spcAft>
                <a:spcPts val="500"/>
              </a:spcAft>
              <a:defRPr sz="2100" i="0">
                <a:solidFill>
                  <a:srgbClr val="A4B6CD"/>
                </a:solidFill>
                <a:latin typeface="Liberation Sans"/>
              </a:defRPr>
            </a:pPr>
            <a:r>
              <a:t>No specialist knowledge needed.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5239512"/>
            <a:ext cx="6583680" cy="10972"/>
          </a:xfrm>
          <a:prstGeom prst="rect">
            <a:avLst/>
          </a:prstGeom>
          <a:solidFill>
            <a:srgbClr val="334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5486400"/>
            <a:ext cx="67665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200" i="0">
                <a:solidFill>
                  <a:srgbClr val="C8D5E5"/>
                </a:solidFill>
                <a:latin typeface="Liberation Sans"/>
              </a:defRPr>
            </a:pPr>
            <a:r>
              <a:t>40 adults. One shared evening.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6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5720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i="0">
                <a:solidFill>
                  <a:srgbClr val="C8D5E5"/>
                </a:solidFill>
                <a:latin typeface="Liberation Sans"/>
              </a:defRPr>
            </a:pPr>
            <a:r>
              <a:t>02 / THE PROGRAMME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41832"/>
            <a:ext cx="109728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4000" i="0">
                <a:solidFill>
                  <a:srgbClr val="EFF3F8"/>
                </a:solidFill>
                <a:latin typeface="Liberation Serif"/>
              </a:defRPr>
            </a:pPr>
            <a:r>
              <a:t>Look. Ask. Listen.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AFTER CLOSING  /  FICTIONAL CULTURAL EVENT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03 / 08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377440"/>
            <a:ext cx="3429000" cy="10972"/>
          </a:xfrm>
          <a:prstGeom prst="rect">
            <a:avLst/>
          </a:prstGeom>
          <a:solidFill>
            <a:srgbClr val="334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606040"/>
            <a:ext cx="2743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200" i="0">
                <a:solidFill>
                  <a:srgbClr val="C8D5E5"/>
                </a:solidFill>
                <a:latin typeface="Liberation Serif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337560"/>
            <a:ext cx="34290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800" i="0">
                <a:solidFill>
                  <a:srgbClr val="EFF3F8"/>
                </a:solidFill>
                <a:latin typeface="Liberation Serif"/>
              </a:defRPr>
            </a:pPr>
            <a:r>
              <a:t>Flashlight</a:t>
            </a:r>
          </a:p>
          <a:p>
            <a:pPr>
              <a:spcAft>
                <a:spcPts val="500"/>
              </a:spcAft>
              <a:defRPr sz="2800" i="0">
                <a:solidFill>
                  <a:srgbClr val="EFF3F8"/>
                </a:solidFill>
                <a:latin typeface="Liberation Serif"/>
              </a:defRPr>
            </a:pPr>
            <a:r>
              <a:t>observation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572000"/>
            <a:ext cx="324612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800" i="0">
                <a:solidFill>
                  <a:srgbClr val="A4B6CD"/>
                </a:solidFill>
                <a:latin typeface="Liberation Sans"/>
              </a:defRPr>
            </a:pPr>
            <a:r>
              <a:t>Discover texture and hidden detail on approved replicas, guided by a narrow beam.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85216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300" i="0">
                <a:solidFill>
                  <a:srgbClr val="C8D5E5"/>
                </a:solidFill>
                <a:latin typeface="Liberation Sans"/>
              </a:defRPr>
            </a:pPr>
            <a:r>
              <a:t>18:20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9120" y="2377440"/>
            <a:ext cx="3429000" cy="10972"/>
          </a:xfrm>
          <a:prstGeom prst="rect">
            <a:avLst/>
          </a:prstGeom>
          <a:solidFill>
            <a:srgbClr val="334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89120" y="2606040"/>
            <a:ext cx="2743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200" i="0">
                <a:solidFill>
                  <a:srgbClr val="C8D5E5"/>
                </a:solidFill>
                <a:latin typeface="Liberation Serif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9120" y="3337560"/>
            <a:ext cx="34290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800" i="0">
                <a:solidFill>
                  <a:srgbClr val="EFF3F8"/>
                </a:solidFill>
                <a:latin typeface="Liberation Serif"/>
              </a:defRPr>
            </a:pPr>
            <a:r>
              <a:t>Conservator’s</a:t>
            </a:r>
          </a:p>
          <a:p>
            <a:pPr>
              <a:spcAft>
                <a:spcPts val="500"/>
              </a:spcAft>
              <a:defRPr sz="2800" i="0">
                <a:solidFill>
                  <a:srgbClr val="EFF3F8"/>
                </a:solidFill>
                <a:latin typeface="Liberation Serif"/>
              </a:defRPr>
            </a:pPr>
            <a:r>
              <a:t>talk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120" y="4572000"/>
            <a:ext cx="324612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800" i="0">
                <a:solidFill>
                  <a:srgbClr val="A4B6CD"/>
                </a:solidFill>
                <a:latin typeface="Liberation Sans"/>
              </a:defRPr>
            </a:pPr>
            <a:r>
              <a:t>Hear how objects are cared for, see a sample demonstration, and ask questions.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9120" y="585216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300" i="0">
                <a:solidFill>
                  <a:srgbClr val="C8D5E5"/>
                </a:solidFill>
                <a:latin typeface="Liberation Sans"/>
              </a:defRPr>
            </a:pPr>
            <a:r>
              <a:t>19:10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38159" y="2377440"/>
            <a:ext cx="3429000" cy="10972"/>
          </a:xfrm>
          <a:prstGeom prst="rect">
            <a:avLst/>
          </a:prstGeom>
          <a:solidFill>
            <a:srgbClr val="334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38159" y="2606040"/>
            <a:ext cx="2743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200" i="0">
                <a:solidFill>
                  <a:srgbClr val="C8D5E5"/>
                </a:solidFill>
                <a:latin typeface="Liberation Serif"/>
              </a:defRPr>
            </a:pPr>
            <a: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38159" y="3337560"/>
            <a:ext cx="34290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800" i="0">
                <a:solidFill>
                  <a:srgbClr val="EFF3F8"/>
                </a:solidFill>
                <a:latin typeface="Liberation Serif"/>
              </a:defRPr>
            </a:pPr>
            <a:r>
              <a:t>Sound</a:t>
            </a:r>
          </a:p>
          <a:p>
            <a:pPr>
              <a:spcAft>
                <a:spcPts val="500"/>
              </a:spcAft>
              <a:defRPr sz="2800" i="0">
                <a:solidFill>
                  <a:srgbClr val="EFF3F8"/>
                </a:solidFill>
                <a:latin typeface="Liberation Serif"/>
              </a:defRPr>
            </a:pPr>
            <a:r>
              <a:t>walk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38159" y="4572000"/>
            <a:ext cx="324612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800" i="0">
                <a:solidFill>
                  <a:srgbClr val="A4B6CD"/>
                </a:solidFill>
                <a:latin typeface="Liberation Sans"/>
              </a:defRPr>
            </a:pPr>
            <a:r>
              <a:t>Listen to footsteps, echoes and short sound cues along a guided corridor route.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38159" y="585216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300" i="0">
                <a:solidFill>
                  <a:srgbClr val="C8D5E5"/>
                </a:solidFill>
                <a:latin typeface="Liberation Sans"/>
              </a:defRPr>
            </a:pPr>
            <a:r>
              <a:t>20:00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6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5720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i="0">
                <a:solidFill>
                  <a:srgbClr val="C8D5E5"/>
                </a:solidFill>
                <a:latin typeface="Liberation Sans"/>
              </a:defRPr>
            </a:pPr>
            <a:r>
              <a:t>03 / THE ATMOSPHERE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28232"/>
            <a:ext cx="100584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AFTER CLOSING  /  FICTIONAL CULTURAL EVENT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28232"/>
            <a:ext cx="6400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04 / 08</a:t>
            </a:r>
          </a:p>
        </p:txBody>
      </p:sp>
      <p:pic>
        <p:nvPicPr>
          <p:cNvPr id="5" name="Picture 4" descr="museum-night.jpg"/>
          <p:cNvPicPr>
            <a:picLocks noChangeAspect="1"/>
          </p:cNvPicPr>
          <p:nvPr/>
        </p:nvPicPr>
        <p:blipFill>
          <a:blip r:embed="rId2"/>
          <a:srcRect l="21361" r="21361"/>
          <a:stretch>
            <a:fillRect/>
          </a:stretch>
        </p:blipFill>
        <p:spPr>
          <a:xfrm>
            <a:off x="5212080" y="0"/>
            <a:ext cx="697961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1371600"/>
            <a:ext cx="48463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4200" i="0">
                <a:solidFill>
                  <a:srgbClr val="EFF3F8"/>
                </a:solidFill>
                <a:latin typeface="Liberation Serif"/>
              </a:defRPr>
            </a:pPr>
            <a:r>
              <a:t>Silver light.</a:t>
            </a:r>
          </a:p>
          <a:p>
            <a:pPr>
              <a:spcAft>
                <a:spcPts val="500"/>
              </a:spcAft>
              <a:defRPr sz="4200" i="0">
                <a:solidFill>
                  <a:srgbClr val="EFF3F8"/>
                </a:solidFill>
                <a:latin typeface="Liberation Serif"/>
              </a:defRPr>
            </a:pPr>
            <a:r>
              <a:t>Ink-blue night.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383280"/>
            <a:ext cx="425196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100" i="0">
                <a:solidFill>
                  <a:srgbClr val="A4B6CD"/>
                </a:solidFill>
                <a:latin typeface="Liberation Sans"/>
              </a:defRPr>
            </a:pPr>
            <a:r>
              <a:t>A quiet, cinematic setting.</a:t>
            </a:r>
          </a:p>
          <a:p>
            <a:pPr>
              <a:spcAft>
                <a:spcPts val="500"/>
              </a:spcAft>
              <a:defRPr sz="2100" i="0">
                <a:solidFill>
                  <a:srgbClr val="A4B6CD"/>
                </a:solidFill>
                <a:latin typeface="Liberation Sans"/>
              </a:defRPr>
            </a:pPr>
            <a:r>
              <a:t>Orange marks the route;</a:t>
            </a:r>
          </a:p>
          <a:p>
            <a:pPr>
              <a:spcAft>
                <a:spcPts val="500"/>
              </a:spcAft>
              <a:defRPr sz="2100" i="0">
                <a:solidFill>
                  <a:srgbClr val="A4B6CD"/>
                </a:solidFill>
                <a:latin typeface="Liberation Sans"/>
              </a:defRPr>
            </a:pPr>
            <a:r>
              <a:t>the collection takes the spotlight.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029200"/>
            <a:ext cx="4206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i="0">
                <a:solidFill>
                  <a:srgbClr val="C8D5E5"/>
                </a:solidFill>
                <a:latin typeface="Liberation Sans"/>
              </a:defRPr>
            </a:pPr>
            <a:r>
              <a:t>Clear paths · Seats · Step-free route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715000"/>
            <a:ext cx="425196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i="0">
                <a:solidFill>
                  <a:srgbClr val="A4B6CD"/>
                </a:solidFill>
                <a:latin typeface="Liberation Sans"/>
              </a:defRPr>
            </a:pPr>
            <a:r>
              <a:t>Staff-issued flashlights on approved replicas.</a:t>
            </a:r>
          </a:p>
          <a:p>
            <a:pPr>
              <a:spcAft>
                <a:spcPts val="500"/>
              </a:spcAft>
              <a:defRPr sz="1200" i="0">
                <a:solidFill>
                  <a:srgbClr val="A4B6CD"/>
                </a:solidFill>
                <a:latin typeface="Liberation Sans"/>
              </a:defRPr>
            </a:pPr>
            <a:r>
              <a:t>Original works retain approved lighting.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6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5720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i="0">
                <a:solidFill>
                  <a:srgbClr val="C8D5E5"/>
                </a:solidFill>
                <a:latin typeface="Liberation Sans"/>
              </a:defRPr>
            </a:pPr>
            <a:r>
              <a:t>04 / SCHEDULE &amp; ROUTE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41832"/>
            <a:ext cx="109728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4000" i="0">
                <a:solidFill>
                  <a:srgbClr val="EFF3F8"/>
                </a:solidFill>
                <a:latin typeface="Liberation Serif"/>
              </a:defRPr>
            </a:pPr>
            <a:r>
              <a:t>One evening. A clear path.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AFTER CLOSING  /  FICTIONAL CULTURAL EVENT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05 / 08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057400"/>
            <a:ext cx="2011680" cy="10972"/>
          </a:xfrm>
          <a:prstGeom prst="rect">
            <a:avLst/>
          </a:prstGeom>
          <a:solidFill>
            <a:srgbClr val="334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267712"/>
            <a:ext cx="20116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000" i="0">
                <a:solidFill>
                  <a:srgbClr val="C8D5E5"/>
                </a:solidFill>
                <a:latin typeface="Liberation Serif"/>
              </a:defRPr>
            </a:pPr>
            <a:r>
              <a:t>18:00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80360"/>
            <a:ext cx="2011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i="0">
                <a:solidFill>
                  <a:srgbClr val="A4B6CD"/>
                </a:solidFill>
                <a:latin typeface="Liberation Sans"/>
              </a:defRPr>
            </a:pPr>
            <a:r>
              <a:t>Entry</a:t>
            </a:r>
          </a:p>
        </p:txBody>
      </p:sp>
      <p:sp>
        <p:nvSpPr>
          <p:cNvPr id="9" name="Rectangle 8"/>
          <p:cNvSpPr/>
          <p:nvPr/>
        </p:nvSpPr>
        <p:spPr>
          <a:xfrm>
            <a:off x="2907791" y="2057400"/>
            <a:ext cx="2011680" cy="10972"/>
          </a:xfrm>
          <a:prstGeom prst="rect">
            <a:avLst/>
          </a:prstGeom>
          <a:solidFill>
            <a:srgbClr val="334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07791" y="2267712"/>
            <a:ext cx="20116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000" i="0">
                <a:solidFill>
                  <a:srgbClr val="C8D5E5"/>
                </a:solidFill>
                <a:latin typeface="Liberation Serif"/>
              </a:defRPr>
            </a:pPr>
            <a:r>
              <a:t>18:20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07791" y="2880360"/>
            <a:ext cx="2011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i="0">
                <a:solidFill>
                  <a:srgbClr val="A4B6CD"/>
                </a:solidFill>
                <a:latin typeface="Liberation Sans"/>
              </a:defRPr>
            </a:pPr>
            <a:r>
              <a:t>Flashlight</a:t>
            </a:r>
          </a:p>
          <a:p>
            <a:pPr>
              <a:spcAft>
                <a:spcPts val="500"/>
              </a:spcAft>
              <a:defRPr sz="1600" i="0">
                <a:solidFill>
                  <a:srgbClr val="A4B6CD"/>
                </a:solidFill>
                <a:latin typeface="Liberation Sans"/>
              </a:defRPr>
            </a:pPr>
            <a:r>
              <a:t>observation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75504" y="2057400"/>
            <a:ext cx="2011680" cy="10972"/>
          </a:xfrm>
          <a:prstGeom prst="rect">
            <a:avLst/>
          </a:prstGeom>
          <a:solidFill>
            <a:srgbClr val="334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175504" y="2267712"/>
            <a:ext cx="20116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000" i="0">
                <a:solidFill>
                  <a:srgbClr val="C8D5E5"/>
                </a:solidFill>
                <a:latin typeface="Liberation Serif"/>
              </a:defRPr>
            </a:pPr>
            <a:r>
              <a:t>19:10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75504" y="2880360"/>
            <a:ext cx="2011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i="0">
                <a:solidFill>
                  <a:srgbClr val="A4B6CD"/>
                </a:solidFill>
                <a:latin typeface="Liberation Sans"/>
              </a:defRPr>
            </a:pPr>
            <a:r>
              <a:t>Conservator’s</a:t>
            </a:r>
          </a:p>
          <a:p>
            <a:pPr>
              <a:spcAft>
                <a:spcPts val="500"/>
              </a:spcAft>
              <a:defRPr sz="1600" i="0">
                <a:solidFill>
                  <a:srgbClr val="A4B6CD"/>
                </a:solidFill>
                <a:latin typeface="Liberation Sans"/>
              </a:defRPr>
            </a:pPr>
            <a:r>
              <a:t>talk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43215" y="2057400"/>
            <a:ext cx="2011680" cy="10972"/>
          </a:xfrm>
          <a:prstGeom prst="rect">
            <a:avLst/>
          </a:prstGeom>
          <a:solidFill>
            <a:srgbClr val="334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43215" y="2267712"/>
            <a:ext cx="20116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000" i="0">
                <a:solidFill>
                  <a:srgbClr val="C8D5E5"/>
                </a:solidFill>
                <a:latin typeface="Liberation Serif"/>
              </a:defRPr>
            </a:pPr>
            <a:r>
              <a:t>20:00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43215" y="2880360"/>
            <a:ext cx="2011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i="0">
                <a:solidFill>
                  <a:srgbClr val="A4B6CD"/>
                </a:solidFill>
                <a:latin typeface="Liberation Sans"/>
              </a:defRPr>
            </a:pPr>
            <a:r>
              <a:t>Sound walk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710928" y="2057400"/>
            <a:ext cx="2011680" cy="10972"/>
          </a:xfrm>
          <a:prstGeom prst="rect">
            <a:avLst/>
          </a:prstGeom>
          <a:solidFill>
            <a:srgbClr val="334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710928" y="2267712"/>
            <a:ext cx="20116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000" i="0">
                <a:solidFill>
                  <a:srgbClr val="C8D5E5"/>
                </a:solidFill>
                <a:latin typeface="Liberation Serif"/>
              </a:defRPr>
            </a:pPr>
            <a:r>
              <a:t>21:00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10928" y="2880360"/>
            <a:ext cx="20116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i="0">
                <a:solidFill>
                  <a:srgbClr val="A4B6CD"/>
                </a:solidFill>
                <a:latin typeface="Liberation Sans"/>
              </a:defRPr>
            </a:pPr>
            <a:r>
              <a:t>Finish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4005072"/>
            <a:ext cx="2542032" cy="1399032"/>
          </a:xfrm>
          <a:prstGeom prst="rect">
            <a:avLst/>
          </a:prstGeom>
          <a:solidFill>
            <a:srgbClr val="13223A"/>
          </a:solidFill>
          <a:ln>
            <a:solidFill>
              <a:srgbClr val="334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160520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i="0">
                <a:solidFill>
                  <a:srgbClr val="EE985D"/>
                </a:solidFill>
                <a:latin typeface="Liberation Sans"/>
              </a:defRPr>
            </a:pPr>
            <a:r>
              <a:t>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457200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200" i="0">
                <a:solidFill>
                  <a:srgbClr val="EFF3F8"/>
                </a:solidFill>
                <a:latin typeface="Liberation Serif"/>
              </a:defRPr>
            </a:pPr>
            <a:r>
              <a:t>Entrance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5029200"/>
            <a:ext cx="2286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i="0">
                <a:solidFill>
                  <a:srgbClr val="A4B6CD"/>
                </a:solidFill>
                <a:latin typeface="Liberation Sans"/>
              </a:defRPr>
            </a:pPr>
            <a:r>
              <a:t>Check-in &amp; briefing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18687" y="4526280"/>
            <a:ext cx="2743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100" i="0">
                <a:solidFill>
                  <a:srgbClr val="EE985D"/>
                </a:solidFill>
                <a:latin typeface="Liberation Sans"/>
              </a:defRPr>
            </a:pPr>
            <a:r>
              <a:t>→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93008" y="4005072"/>
            <a:ext cx="2542032" cy="1399032"/>
          </a:xfrm>
          <a:prstGeom prst="rect">
            <a:avLst/>
          </a:prstGeom>
          <a:solidFill>
            <a:srgbClr val="13223A"/>
          </a:solidFill>
          <a:ln>
            <a:solidFill>
              <a:srgbClr val="334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630168" y="4160520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i="0">
                <a:solidFill>
                  <a:srgbClr val="EE985D"/>
                </a:solidFill>
                <a:latin typeface="Liberation Sans"/>
              </a:defRPr>
            </a:pPr>
            <a: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457200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200" i="0">
                <a:solidFill>
                  <a:srgbClr val="EFF3F8"/>
                </a:solidFill>
                <a:latin typeface="Liberation Serif"/>
              </a:defRPr>
            </a:pPr>
            <a:r>
              <a:t>Exhibition hall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30168" y="5029200"/>
            <a:ext cx="2286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i="0">
                <a:solidFill>
                  <a:srgbClr val="A4B6CD"/>
                </a:solidFill>
                <a:latin typeface="Liberation Sans"/>
              </a:defRPr>
            </a:pPr>
            <a:r>
              <a:t>Flashlight observation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71616" y="4526280"/>
            <a:ext cx="2743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100" i="0">
                <a:solidFill>
                  <a:srgbClr val="EE985D"/>
                </a:solidFill>
                <a:latin typeface="Liberation Sans"/>
              </a:defRPr>
            </a:pPr>
            <a:r>
              <a:t>→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345936" y="4005072"/>
            <a:ext cx="2542032" cy="1399032"/>
          </a:xfrm>
          <a:prstGeom prst="rect">
            <a:avLst/>
          </a:prstGeom>
          <a:solidFill>
            <a:srgbClr val="13223A"/>
          </a:solidFill>
          <a:ln>
            <a:solidFill>
              <a:srgbClr val="334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83096" y="4160520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i="0">
                <a:solidFill>
                  <a:srgbClr val="EE985D"/>
                </a:solidFill>
                <a:latin typeface="Liberation Sans"/>
              </a:defRPr>
            </a:pPr>
            <a:r>
              <a:t>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83096" y="457200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200" i="0">
                <a:solidFill>
                  <a:srgbClr val="EFF3F8"/>
                </a:solidFill>
                <a:latin typeface="Liberation Serif"/>
              </a:defRPr>
            </a:pPr>
            <a:r>
              <a:t>Talk area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83096" y="5029200"/>
            <a:ext cx="2286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i="0">
                <a:solidFill>
                  <a:srgbClr val="A4B6CD"/>
                </a:solidFill>
                <a:latin typeface="Liberation Sans"/>
              </a:defRPr>
            </a:pPr>
            <a:r>
              <a:t>Talk &amp; questions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924544" y="4526280"/>
            <a:ext cx="2743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100" i="0">
                <a:solidFill>
                  <a:srgbClr val="EE985D"/>
                </a:solidFill>
                <a:latin typeface="Liberation Sans"/>
              </a:defRPr>
            </a:pPr>
            <a:r>
              <a:t>→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198863" y="4005072"/>
            <a:ext cx="2542032" cy="1399032"/>
          </a:xfrm>
          <a:prstGeom prst="rect">
            <a:avLst/>
          </a:prstGeom>
          <a:solidFill>
            <a:srgbClr val="13223A"/>
          </a:solidFill>
          <a:ln>
            <a:solidFill>
              <a:srgbClr val="3345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336024" y="4160520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i="0">
                <a:solidFill>
                  <a:srgbClr val="EE985D"/>
                </a:solidFill>
                <a:latin typeface="Liberation Sans"/>
              </a:defRPr>
            </a:pPr>
            <a:r>
              <a:t>04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36024" y="4572000"/>
            <a:ext cx="22860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200" i="0">
                <a:solidFill>
                  <a:srgbClr val="EFF3F8"/>
                </a:solidFill>
                <a:latin typeface="Liberation Serif"/>
              </a:defRPr>
            </a:pPr>
            <a:r>
              <a:t>Exit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336024" y="5029200"/>
            <a:ext cx="2286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i="0">
                <a:solidFill>
                  <a:srgbClr val="A4B6CD"/>
                </a:solidFill>
                <a:latin typeface="Liberation Sans"/>
              </a:defRPr>
            </a:pPr>
            <a:r>
              <a:t>Return flashlights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" y="5669280"/>
            <a:ext cx="2286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00" i="0">
                <a:solidFill>
                  <a:srgbClr val="C8D5E5"/>
                </a:solidFill>
                <a:latin typeface="Liberation Sans"/>
              </a:defRPr>
            </a:pPr>
            <a:r>
              <a:t>20:00 SOUND WALK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971800" y="5623560"/>
            <a:ext cx="85039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i="0">
                <a:solidFill>
                  <a:srgbClr val="A4B6CD"/>
                </a:solidFill>
                <a:latin typeface="Liberation Sans"/>
              </a:defRPr>
            </a:pPr>
            <a:r>
              <a:t>Talk area → approved corridor → exit. Finish by 21:00.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6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5720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i="0">
                <a:solidFill>
                  <a:srgbClr val="C8D5E5"/>
                </a:solidFill>
                <a:latin typeface="Liberation Sans"/>
              </a:defRPr>
            </a:pPr>
            <a:r>
              <a:t>05 / THE TEAM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41832"/>
            <a:ext cx="109728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4000" i="0">
                <a:solidFill>
                  <a:srgbClr val="EFF3F8"/>
                </a:solidFill>
                <a:latin typeface="Liberation Serif"/>
              </a:defRPr>
            </a:pPr>
            <a:r>
              <a:t>Three roles. One welcome.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AFTER CLOSING  /  FICTIONAL CULTURAL EVENT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06 / 08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377440"/>
            <a:ext cx="3429000" cy="10972"/>
          </a:xfrm>
          <a:prstGeom prst="rect">
            <a:avLst/>
          </a:prstGeom>
          <a:solidFill>
            <a:srgbClr val="334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651760"/>
            <a:ext cx="2743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400" i="0">
                <a:solidFill>
                  <a:srgbClr val="C8D5E5"/>
                </a:solidFill>
                <a:latin typeface="Liberation Serif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520440"/>
            <a:ext cx="33832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900" i="0">
                <a:solidFill>
                  <a:srgbClr val="EFF3F8"/>
                </a:solidFill>
                <a:latin typeface="Liberation Serif"/>
              </a:defRPr>
            </a:pPr>
            <a:r>
              <a:t>Event host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251960"/>
            <a:ext cx="333756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i="0">
                <a:solidFill>
                  <a:srgbClr val="A4B6CD"/>
                </a:solidFill>
                <a:latin typeface="Liberation Sans"/>
              </a:defRPr>
            </a:pPr>
            <a:r>
              <a:t>Welcome guests; check access needs.</a:t>
            </a:r>
          </a:p>
          <a:p>
            <a:pPr>
              <a:spcAft>
                <a:spcPts val="500"/>
              </a:spcAft>
              <a:defRPr sz="1700" i="0">
                <a:solidFill>
                  <a:srgbClr val="A4B6CD"/>
                </a:solidFill>
                <a:latin typeface="Liberation Sans"/>
              </a:defRPr>
            </a:pPr>
            <a:r>
              <a:t>Guide transfers and keep time.</a:t>
            </a:r>
          </a:p>
          <a:p>
            <a:pPr>
              <a:spcAft>
                <a:spcPts val="500"/>
              </a:spcAft>
              <a:defRPr sz="1700" i="0">
                <a:solidFill>
                  <a:srgbClr val="A4B6CD"/>
                </a:solidFill>
                <a:latin typeface="Liberation Sans"/>
              </a:defRPr>
            </a:pPr>
            <a:r>
              <a:t>Count visitors; finish by 21:00.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9120" y="2377440"/>
            <a:ext cx="3429000" cy="10972"/>
          </a:xfrm>
          <a:prstGeom prst="rect">
            <a:avLst/>
          </a:prstGeom>
          <a:solidFill>
            <a:srgbClr val="334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9120" y="2651760"/>
            <a:ext cx="2743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400" i="0">
                <a:solidFill>
                  <a:srgbClr val="C8D5E5"/>
                </a:solidFill>
                <a:latin typeface="Liberation Serif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3520440"/>
            <a:ext cx="33832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900" i="0">
                <a:solidFill>
                  <a:srgbClr val="EFF3F8"/>
                </a:solidFill>
                <a:latin typeface="Liberation Serif"/>
              </a:defRPr>
            </a:pPr>
            <a:r>
              <a:t>Conservator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9120" y="4251960"/>
            <a:ext cx="333756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i="0">
                <a:solidFill>
                  <a:srgbClr val="A4B6CD"/>
                </a:solidFill>
                <a:latin typeface="Liberation Sans"/>
              </a:defRPr>
            </a:pPr>
            <a:r>
              <a:t>Lead observation at 18:20.</a:t>
            </a:r>
          </a:p>
          <a:p>
            <a:pPr>
              <a:spcAft>
                <a:spcPts val="500"/>
              </a:spcAft>
              <a:defRPr sz="1700" i="0">
                <a:solidFill>
                  <a:srgbClr val="A4B6CD"/>
                </a:solidFill>
                <a:latin typeface="Liberation Sans"/>
              </a:defRPr>
            </a:pPr>
            <a:r>
              <a:t>Give the 19:10 talk and demo.</a:t>
            </a:r>
          </a:p>
          <a:p>
            <a:pPr>
              <a:spcAft>
                <a:spcPts val="500"/>
              </a:spcAft>
              <a:defRPr sz="1700" i="0">
                <a:solidFill>
                  <a:srgbClr val="A4B6CD"/>
                </a:solidFill>
                <a:latin typeface="Liberation Sans"/>
              </a:defRPr>
            </a:pPr>
            <a:r>
              <a:t>Answer questions on object care.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38159" y="2377440"/>
            <a:ext cx="3429000" cy="10972"/>
          </a:xfrm>
          <a:prstGeom prst="rect">
            <a:avLst/>
          </a:prstGeom>
          <a:solidFill>
            <a:srgbClr val="334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38159" y="2651760"/>
            <a:ext cx="2743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400" i="0">
                <a:solidFill>
                  <a:srgbClr val="C8D5E5"/>
                </a:solidFill>
                <a:latin typeface="Liberation Serif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38159" y="3520440"/>
            <a:ext cx="33832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900" i="0">
                <a:solidFill>
                  <a:srgbClr val="EFF3F8"/>
                </a:solidFill>
                <a:latin typeface="Liberation Serif"/>
              </a:defRPr>
            </a:pPr>
            <a:r>
              <a:t>Sound-walk guide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38159" y="4251960"/>
            <a:ext cx="333756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i="0">
                <a:solidFill>
                  <a:srgbClr val="A4B6CD"/>
                </a:solidFill>
                <a:latin typeface="Liberation Sans"/>
              </a:defRPr>
            </a:pPr>
            <a:r>
              <a:t>Check the route and sound cues.</a:t>
            </a:r>
          </a:p>
          <a:p>
            <a:pPr>
              <a:spcAft>
                <a:spcPts val="500"/>
              </a:spcAft>
              <a:defRPr sz="1700" i="0">
                <a:solidFill>
                  <a:srgbClr val="A4B6CD"/>
                </a:solidFill>
                <a:latin typeface="Liberation Sans"/>
              </a:defRPr>
            </a:pPr>
            <a:r>
              <a:t>Guide the 20:00 sound walk.</a:t>
            </a:r>
          </a:p>
          <a:p>
            <a:pPr>
              <a:spcAft>
                <a:spcPts val="500"/>
              </a:spcAft>
              <a:defRPr sz="1700" i="0">
                <a:solidFill>
                  <a:srgbClr val="A4B6CD"/>
                </a:solidFill>
                <a:latin typeface="Liberation Sans"/>
              </a:defRPr>
            </a:pPr>
            <a:r>
              <a:t>Collect flashlights at the exit.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0807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i="0">
                <a:solidFill>
                  <a:srgbClr val="A4B6CD"/>
                </a:solidFill>
                <a:latin typeface="Liberation Sans"/>
              </a:defRPr>
            </a:pPr>
            <a:r>
              <a:t>Venue to confirm security, emergency provision and route access.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6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5720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i="0">
                <a:solidFill>
                  <a:srgbClr val="C8D5E5"/>
                </a:solidFill>
                <a:latin typeface="Liberation Sans"/>
              </a:defRPr>
            </a:pPr>
            <a:r>
              <a:t>06 / THE INVITATION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41832"/>
            <a:ext cx="1097280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4000" i="0">
                <a:solidFill>
                  <a:srgbClr val="EFF3F8"/>
                </a:solidFill>
                <a:latin typeface="Liberation Serif"/>
              </a:defRPr>
            </a:pPr>
            <a:r>
              <a:t>Make it a night.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AFTER CLOSING  /  FICTIONAL CULTURAL EVENT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07 / 08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377440"/>
            <a:ext cx="3794760" cy="3611880"/>
          </a:xfrm>
          <a:prstGeom prst="rect">
            <a:avLst/>
          </a:prstGeom>
          <a:solidFill>
            <a:srgbClr val="132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788920"/>
            <a:ext cx="32004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400" i="0">
                <a:solidFill>
                  <a:srgbClr val="C8D5E5"/>
                </a:solidFill>
                <a:latin typeface="Liberation Serif"/>
              </a:defRPr>
            </a:pPr>
            <a:r>
              <a:t>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4206240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400" i="0">
                <a:solidFill>
                  <a:srgbClr val="C8D5E5"/>
                </a:solidFill>
                <a:latin typeface="Liberation Sans"/>
              </a:defRPr>
            </a:pPr>
            <a:r>
              <a:t>ADULTS MAXIMUM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4864608"/>
            <a:ext cx="310896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300" i="0">
                <a:solidFill>
                  <a:srgbClr val="EFF3F8"/>
                </a:solidFill>
                <a:latin typeface="Liberation Serif"/>
              </a:defRPr>
            </a:pPr>
            <a:r>
              <a:t>Saturday</a:t>
            </a:r>
          </a:p>
          <a:p>
            <a:pPr>
              <a:spcAft>
                <a:spcPts val="500"/>
              </a:spcAft>
              <a:defRPr sz="2300" i="0">
                <a:solidFill>
                  <a:srgbClr val="EFF3F8"/>
                </a:solidFill>
                <a:latin typeface="Liberation Serif"/>
              </a:defRPr>
            </a:pPr>
            <a:r>
              <a:t>18:00–21:00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0" y="2651760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900" i="0">
                <a:solidFill>
                  <a:srgbClr val="EFF3F8"/>
                </a:solidFill>
                <a:latin typeface="Liberation Serif"/>
              </a:defRPr>
            </a:pPr>
            <a:r>
              <a:t>Invite with intrigue.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3337560"/>
            <a:ext cx="640080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000" i="0">
                <a:solidFill>
                  <a:srgbClr val="A4B6CD"/>
                </a:solidFill>
                <a:latin typeface="Liberation Sans"/>
              </a:defRPr>
            </a:pPr>
            <a:r>
              <a:t>A silver-lit detail. A conservator’s story.</a:t>
            </a:r>
          </a:p>
          <a:p>
            <a:pPr>
              <a:spcAft>
                <a:spcPts val="500"/>
              </a:spcAft>
              <a:defRPr sz="2000" i="0">
                <a:solidFill>
                  <a:srgbClr val="A4B6CD"/>
                </a:solidFill>
                <a:latin typeface="Liberation Sans"/>
              </a:defRPr>
            </a:pPr>
            <a:r>
              <a:t>A sound-walk teaser. Share through museum</a:t>
            </a:r>
          </a:p>
          <a:p>
            <a:pPr>
              <a:spcAft>
                <a:spcPts val="500"/>
              </a:spcAft>
              <a:defRPr sz="2000" i="0">
                <a:solidFill>
                  <a:srgbClr val="A4B6CD"/>
                </a:solidFill>
                <a:latin typeface="Liberation Sans"/>
              </a:defRPr>
            </a:pPr>
            <a:r>
              <a:t>email and local cultural channels.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0" y="4727448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900" i="0">
                <a:solidFill>
                  <a:srgbClr val="EFF3F8"/>
                </a:solidFill>
                <a:latin typeface="Liberation Serif"/>
              </a:defRPr>
            </a:pPr>
            <a:r>
              <a:t>Make the details clear.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0" y="5394960"/>
            <a:ext cx="64008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900" i="0">
                <a:solidFill>
                  <a:srgbClr val="A4B6CD"/>
                </a:solidFill>
                <a:latin typeface="Liberation Sans"/>
              </a:defRPr>
            </a:pPr>
            <a:r>
              <a:t>Adults only; 40-person limit. Publish the schedule,</a:t>
            </a:r>
          </a:p>
          <a:p>
            <a:pPr>
              <a:spcAft>
                <a:spcPts val="500"/>
              </a:spcAft>
              <a:defRPr sz="1900" i="0">
                <a:solidFill>
                  <a:srgbClr val="A4B6CD"/>
                </a:solidFill>
                <a:latin typeface="Liberation Sans"/>
              </a:defRPr>
            </a:pPr>
            <a:r>
              <a:t>access information and confirmed ticket price.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6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5720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i="0">
                <a:solidFill>
                  <a:srgbClr val="C8D5E5"/>
                </a:solidFill>
                <a:latin typeface="Liberation Sans"/>
              </a:defRPr>
            </a:pPr>
            <a:r>
              <a:t>07 / THE NEXT STEP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28232"/>
            <a:ext cx="100584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AFTER CLOSING  /  FICTIONAL CULTURAL EVENT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28232"/>
            <a:ext cx="6400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00" i="0">
                <a:solidFill>
                  <a:srgbClr val="A4B6CD"/>
                </a:solidFill>
                <a:latin typeface="Liberation Sans"/>
              </a:defRPr>
            </a:pPr>
            <a:r>
              <a:t>08 / 08</a:t>
            </a:r>
          </a:p>
        </p:txBody>
      </p:sp>
      <p:pic>
        <p:nvPicPr>
          <p:cNvPr id="5" name="Picture 4" descr="museum-night.jpg"/>
          <p:cNvPicPr>
            <a:picLocks noChangeAspect="1"/>
          </p:cNvPicPr>
          <p:nvPr/>
        </p:nvPicPr>
        <p:blipFill>
          <a:blip r:embed="rId2"/>
          <a:srcRect l="27364" r="27364"/>
          <a:stretch>
            <a:fillRect/>
          </a:stretch>
        </p:blipFill>
        <p:spPr>
          <a:xfrm>
            <a:off x="6675120" y="0"/>
            <a:ext cx="551657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1508760"/>
            <a:ext cx="6035040" cy="1737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4900" i="0">
                <a:solidFill>
                  <a:srgbClr val="EFF3F8"/>
                </a:solidFill>
                <a:latin typeface="Liberation Serif"/>
              </a:defRPr>
            </a:pPr>
            <a:r>
              <a:t>Stay curious.</a:t>
            </a:r>
          </a:p>
          <a:p>
            <a:pPr>
              <a:spcAft>
                <a:spcPts val="500"/>
              </a:spcAft>
              <a:defRPr sz="4900" i="0">
                <a:solidFill>
                  <a:srgbClr val="EFF3F8"/>
                </a:solidFill>
                <a:latin typeface="Liberation Serif"/>
              </a:defRPr>
            </a:pPr>
            <a:r>
              <a:t>After Closing.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576072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100" i="0">
                <a:solidFill>
                  <a:srgbClr val="A4B6CD"/>
                </a:solidFill>
                <a:latin typeface="Liberation Sans"/>
              </a:defRPr>
            </a:pPr>
            <a:r>
              <a:t>A fictional museum evening for up to 40 adults.</a:t>
            </a:r>
          </a:p>
          <a:p>
            <a:pPr>
              <a:spcAft>
                <a:spcPts val="500"/>
              </a:spcAft>
              <a:defRPr sz="2100" i="0">
                <a:solidFill>
                  <a:srgbClr val="A4B6CD"/>
                </a:solidFill>
                <a:latin typeface="Liberation Sans"/>
              </a:defRPr>
            </a:pPr>
            <a:r>
              <a:t>Saturday · 18:00–21:00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4892040"/>
            <a:ext cx="5303520" cy="10972"/>
          </a:xfrm>
          <a:prstGeom prst="rect">
            <a:avLst/>
          </a:prstGeom>
          <a:solidFill>
            <a:srgbClr val="334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5166360"/>
            <a:ext cx="54864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900" i="0">
                <a:solidFill>
                  <a:srgbClr val="C8D5E5"/>
                </a:solidFill>
                <a:latin typeface="Liberation Sans"/>
              </a:defRPr>
            </a:pPr>
            <a:r>
              <a:t>Confirm spaces and access.</a:t>
            </a:r>
          </a:p>
          <a:p>
            <a:pPr>
              <a:spcAft>
                <a:spcPts val="500"/>
              </a:spcAft>
              <a:defRPr sz="1900" i="0">
                <a:solidFill>
                  <a:srgbClr val="C8D5E5"/>
                </a:solidFill>
                <a:latin typeface="Liberation Sans"/>
              </a:defRPr>
            </a:pPr>
            <a:r>
              <a:t>Assign the three staff roles.</a:t>
            </a:r>
          </a:p>
          <a:p>
            <a:pPr>
              <a:spcAft>
                <a:spcPts val="500"/>
              </a:spcAft>
              <a:defRPr sz="1900" i="0">
                <a:solidFill>
                  <a:srgbClr val="C8D5E5"/>
                </a:solidFill>
                <a:latin typeface="Liberation Sans"/>
              </a:defRPr>
            </a:pPr>
            <a:r>
              <a:t>Rehearse the route, then invite.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After Closing</dc:title>
  <dc:subject>Fictional museum evening pitch</dc:subject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